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6.xml"/><Relationship Id="rId22" Type="http://schemas.openxmlformats.org/officeDocument/2006/relationships/font" Target="fonts/Roboto-italic.fntdata"/><Relationship Id="rId10" Type="http://schemas.openxmlformats.org/officeDocument/2006/relationships/slide" Target="slides/slide5.xml"/><Relationship Id="rId21"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fbedeb22bb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fbedeb22b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fcbc718a76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fcbc718a7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fbedeb22bb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fbedeb22b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includes the median cost of a home taken from all of the counties from 2018 to 2022.  For the most part there was a steady increase of housing cost from 2018 to 2021, but this increase steeply increase between  2021 to 2022.</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57f3b4ceb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57f3b4ce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median contract rent from all all zipcodes and as we could probably guess there is a steady increase of rent through the years 2018 to 2022.</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fcbc718a76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fcbc718a7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median monthly cost of a owning a home.  This includes costs that are associated with </a:t>
            </a:r>
            <a:r>
              <a:rPr lang="en"/>
              <a:t>mortgage, home maintenance, and other costs that are associated with home ownership.  This is a comparative measure to median rent.  Despite a slight increase from 2018 to 2019, there was a steady increase of costs from 2019 to 2022.</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cbc718a76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fcbc718a7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percentage of homeowners versus renters of all housing units within our search area and surprisingly there is a larger percentage of home owners over the last few years.  There is sa notable increase of renters from 2021 to 2022.  Based on current news there may be a different outlook and we hope to see this in the future when more information comes out the next few years.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fbedeb22bb_0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fbedeb22b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78525" y="1817700"/>
            <a:ext cx="67014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rawcdn.githack.com/Grisy-98/Project-3-Data-Visualization/5b734a67461f3d66c5a35fb17827c95ee8d73bf8/Maps/med_contract_map_2018-2022.html" TargetMode="Externa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rawcdn.githack.com/Grisy-98/Project-3-Data-Visualization/5b734a67461f3d66c5a35fb17827c95ee8d73bf8/Maps/total_med_mo_cost_map_2018-2022.html" TargetMode="Externa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api.census.gov/data/2022/acs/acs5" TargetMode="External"/><Relationship Id="rId4" Type="http://schemas.openxmlformats.org/officeDocument/2006/relationships/image" Target="../media/image7.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rawcdn.githack.com/Grisy-98/Project-3-Data-Visualization/5b734a67461f3d66c5a35fb17827c95ee8d73bf8/Maps/med_cost_of_home_map_2018-2022.html"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66" name="Shape 66"/>
        <p:cNvGrpSpPr/>
        <p:nvPr/>
      </p:nvGrpSpPr>
      <p:grpSpPr>
        <a:xfrm>
          <a:off x="0" y="0"/>
          <a:ext cx="0" cy="0"/>
          <a:chOff x="0" y="0"/>
          <a:chExt cx="0" cy="0"/>
        </a:xfrm>
      </p:grpSpPr>
      <p:sp>
        <p:nvSpPr>
          <p:cNvPr id="67" name="Google Shape;67;p13"/>
          <p:cNvSpPr/>
          <p:nvPr/>
        </p:nvSpPr>
        <p:spPr>
          <a:xfrm>
            <a:off x="440200" y="1123700"/>
            <a:ext cx="8222100" cy="2849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68" name="Google Shape;68;p13"/>
          <p:cNvSpPr txBox="1"/>
          <p:nvPr>
            <p:ph type="ctrTitle"/>
          </p:nvPr>
        </p:nvSpPr>
        <p:spPr>
          <a:xfrm>
            <a:off x="552300" y="1464375"/>
            <a:ext cx="78579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solidFill>
                  <a:srgbClr val="BF5700"/>
                </a:solidFill>
                <a:latin typeface="Georgia"/>
                <a:ea typeface="Georgia"/>
                <a:cs typeface="Georgia"/>
                <a:sym typeface="Georgia"/>
              </a:rPr>
              <a:t>Housing Trends in Central Texas</a:t>
            </a:r>
            <a:endParaRPr sz="3800">
              <a:solidFill>
                <a:srgbClr val="BF5700"/>
              </a:solidFill>
              <a:latin typeface="Georgia"/>
              <a:ea typeface="Georgia"/>
              <a:cs typeface="Georgia"/>
              <a:sym typeface="Georgia"/>
            </a:endParaRPr>
          </a:p>
        </p:txBody>
      </p:sp>
      <p:sp>
        <p:nvSpPr>
          <p:cNvPr id="69" name="Google Shape;69;p13"/>
          <p:cNvSpPr txBox="1"/>
          <p:nvPr>
            <p:ph idx="1" type="subTitle"/>
          </p:nvPr>
        </p:nvSpPr>
        <p:spPr>
          <a:xfrm>
            <a:off x="606625" y="2925048"/>
            <a:ext cx="8222100" cy="4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BF5700"/>
                </a:solidFill>
                <a:latin typeface="Georgia"/>
                <a:ea typeface="Georgia"/>
                <a:cs typeface="Georgia"/>
                <a:sym typeface="Georgia"/>
              </a:rPr>
              <a:t>Team Members: Griselda Rodriguez, Michael Sanchez, Adil Baksh, Santiago Cardenas</a:t>
            </a:r>
            <a:endParaRPr sz="1400">
              <a:solidFill>
                <a:srgbClr val="BF5700"/>
              </a:solidFill>
              <a:latin typeface="Georgia"/>
              <a:ea typeface="Georgia"/>
              <a:cs typeface="Georgia"/>
              <a:sym typeface="Georgia"/>
            </a:endParaRPr>
          </a:p>
        </p:txBody>
      </p:sp>
      <p:sp>
        <p:nvSpPr>
          <p:cNvPr id="70" name="Google Shape;70;p13"/>
          <p:cNvSpPr/>
          <p:nvPr/>
        </p:nvSpPr>
        <p:spPr>
          <a:xfrm>
            <a:off x="359125" y="1251125"/>
            <a:ext cx="8469600" cy="115800"/>
          </a:xfrm>
          <a:prstGeom prst="rect">
            <a:avLst/>
          </a:prstGeom>
          <a:solidFill>
            <a:srgbClr val="BF5700"/>
          </a:solidFill>
          <a:ln cap="flat" cmpd="sng" w="9525">
            <a:solidFill>
              <a:srgbClr val="BF57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BF5700"/>
              </a:solidFill>
              <a:latin typeface="Roboto"/>
              <a:ea typeface="Roboto"/>
              <a:cs typeface="Roboto"/>
              <a:sym typeface="Roboto"/>
            </a:endParaRPr>
          </a:p>
        </p:txBody>
      </p:sp>
      <p:sp>
        <p:nvSpPr>
          <p:cNvPr id="71" name="Google Shape;71;p13"/>
          <p:cNvSpPr/>
          <p:nvPr/>
        </p:nvSpPr>
        <p:spPr>
          <a:xfrm>
            <a:off x="359125" y="3708850"/>
            <a:ext cx="8469600" cy="115800"/>
          </a:xfrm>
          <a:prstGeom prst="rect">
            <a:avLst/>
          </a:prstGeom>
          <a:solidFill>
            <a:srgbClr val="BF5700"/>
          </a:solidFill>
          <a:ln cap="flat" cmpd="sng" w="9525">
            <a:solidFill>
              <a:srgbClr val="BF57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BF5700"/>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28" name="Shape 128"/>
        <p:cNvGrpSpPr/>
        <p:nvPr/>
      </p:nvGrpSpPr>
      <p:grpSpPr>
        <a:xfrm>
          <a:off x="0" y="0"/>
          <a:ext cx="0" cy="0"/>
          <a:chOff x="0" y="0"/>
          <a:chExt cx="0" cy="0"/>
        </a:xfrm>
      </p:grpSpPr>
      <p:sp>
        <p:nvSpPr>
          <p:cNvPr id="129" name="Google Shape;129;p22"/>
          <p:cNvSpPr txBox="1"/>
          <p:nvPr>
            <p:ph type="title"/>
          </p:nvPr>
        </p:nvSpPr>
        <p:spPr>
          <a:xfrm>
            <a:off x="280350" y="102725"/>
            <a:ext cx="85833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Georgia"/>
                <a:ea typeface="Georgia"/>
                <a:cs typeface="Georgia"/>
                <a:sym typeface="Georgia"/>
                <a:hlinkClick r:id="rId3"/>
              </a:rPr>
              <a:t>Median Contract Rent</a:t>
            </a:r>
            <a:r>
              <a:rPr lang="en" sz="3000">
                <a:latin typeface="Georgia"/>
                <a:ea typeface="Georgia"/>
                <a:cs typeface="Georgia"/>
                <a:sym typeface="Georgia"/>
              </a:rPr>
              <a:t> 2018-2022</a:t>
            </a:r>
            <a:endParaRPr sz="3000">
              <a:latin typeface="Georgia"/>
              <a:ea typeface="Georgia"/>
              <a:cs typeface="Georgia"/>
              <a:sym typeface="Georgia"/>
            </a:endParaRPr>
          </a:p>
        </p:txBody>
      </p:sp>
      <p:pic>
        <p:nvPicPr>
          <p:cNvPr id="130" name="Google Shape;130;p22"/>
          <p:cNvPicPr preferRelativeResize="0"/>
          <p:nvPr/>
        </p:nvPicPr>
        <p:blipFill rotWithShape="1">
          <a:blip r:embed="rId4">
            <a:alphaModFix/>
          </a:blip>
          <a:srcRect b="15554" l="0" r="0" t="0"/>
          <a:stretch/>
        </p:blipFill>
        <p:spPr>
          <a:xfrm>
            <a:off x="854925" y="944062"/>
            <a:ext cx="7434127" cy="3255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34" name="Shape 134"/>
        <p:cNvGrpSpPr/>
        <p:nvPr/>
      </p:nvGrpSpPr>
      <p:grpSpPr>
        <a:xfrm>
          <a:off x="0" y="0"/>
          <a:ext cx="0" cy="0"/>
          <a:chOff x="0" y="0"/>
          <a:chExt cx="0" cy="0"/>
        </a:xfrm>
      </p:grpSpPr>
      <p:sp>
        <p:nvSpPr>
          <p:cNvPr id="135" name="Google Shape;135;p23"/>
          <p:cNvSpPr txBox="1"/>
          <p:nvPr>
            <p:ph type="title"/>
          </p:nvPr>
        </p:nvSpPr>
        <p:spPr>
          <a:xfrm>
            <a:off x="280350" y="102725"/>
            <a:ext cx="85833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Georgia"/>
                <a:ea typeface="Georgia"/>
                <a:cs typeface="Georgia"/>
                <a:sym typeface="Georgia"/>
                <a:hlinkClick r:id="rId3"/>
              </a:rPr>
              <a:t>Total Median Monthly Cost</a:t>
            </a:r>
            <a:r>
              <a:rPr lang="en" sz="3000">
                <a:latin typeface="Georgia"/>
                <a:ea typeface="Georgia"/>
                <a:cs typeface="Georgia"/>
                <a:sym typeface="Georgia"/>
              </a:rPr>
              <a:t> 2018-2022</a:t>
            </a:r>
            <a:endParaRPr sz="3000">
              <a:latin typeface="Georgia"/>
              <a:ea typeface="Georgia"/>
              <a:cs typeface="Georgia"/>
              <a:sym typeface="Georgia"/>
            </a:endParaRPr>
          </a:p>
        </p:txBody>
      </p:sp>
      <p:pic>
        <p:nvPicPr>
          <p:cNvPr id="136" name="Google Shape;136;p23"/>
          <p:cNvPicPr preferRelativeResize="0"/>
          <p:nvPr/>
        </p:nvPicPr>
        <p:blipFill rotWithShape="1">
          <a:blip r:embed="rId4">
            <a:alphaModFix/>
          </a:blip>
          <a:srcRect b="7158" l="681" r="592" t="0"/>
          <a:stretch/>
        </p:blipFill>
        <p:spPr>
          <a:xfrm>
            <a:off x="877000" y="944063"/>
            <a:ext cx="7389998" cy="32553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40" name="Shape 140"/>
        <p:cNvGrpSpPr/>
        <p:nvPr/>
      </p:nvGrpSpPr>
      <p:grpSpPr>
        <a:xfrm>
          <a:off x="0" y="0"/>
          <a:ext cx="0" cy="0"/>
          <a:chOff x="0" y="0"/>
          <a:chExt cx="0" cy="0"/>
        </a:xfrm>
      </p:grpSpPr>
      <p:sp>
        <p:nvSpPr>
          <p:cNvPr id="141" name="Google Shape;141;p24"/>
          <p:cNvSpPr txBox="1"/>
          <p:nvPr>
            <p:ph type="title"/>
          </p:nvPr>
        </p:nvSpPr>
        <p:spPr>
          <a:xfrm>
            <a:off x="460950" y="5834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latin typeface="Georgia"/>
                <a:ea typeface="Georgia"/>
                <a:cs typeface="Georgia"/>
                <a:sym typeface="Georgia"/>
              </a:rPr>
              <a:t>Overall Conclusion</a:t>
            </a:r>
            <a:endParaRPr sz="3500">
              <a:latin typeface="Georgia"/>
              <a:ea typeface="Georgia"/>
              <a:cs typeface="Georgia"/>
              <a:sym typeface="Georgia"/>
            </a:endParaRPr>
          </a:p>
        </p:txBody>
      </p:sp>
      <p:sp>
        <p:nvSpPr>
          <p:cNvPr id="142" name="Google Shape;142;p24"/>
          <p:cNvSpPr txBox="1"/>
          <p:nvPr>
            <p:ph idx="1" type="body"/>
          </p:nvPr>
        </p:nvSpPr>
        <p:spPr>
          <a:xfrm>
            <a:off x="344475" y="1919075"/>
            <a:ext cx="8338500" cy="2710200"/>
          </a:xfrm>
          <a:prstGeom prst="rect">
            <a:avLst/>
          </a:prstGeom>
        </p:spPr>
        <p:txBody>
          <a:bodyPr anchorCtr="0" anchor="t" bIns="91425" lIns="91425" spcFirstLastPara="1" rIns="91425" wrap="square" tIns="91425">
            <a:noAutofit/>
          </a:bodyPr>
          <a:lstStyle/>
          <a:p>
            <a:pPr indent="-311150" lvl="0" marL="9144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Overall, the cost is increasing, but </a:t>
            </a:r>
            <a:r>
              <a:rPr lang="en" sz="1300">
                <a:solidFill>
                  <a:srgbClr val="1F2328"/>
                </a:solidFill>
                <a:highlight>
                  <a:srgbClr val="FFFFFF"/>
                </a:highlight>
                <a:latin typeface="Georgia"/>
                <a:ea typeface="Georgia"/>
                <a:cs typeface="Georgia"/>
                <a:sym typeface="Georgia"/>
              </a:rPr>
              <a:t>more so</a:t>
            </a:r>
            <a:r>
              <a:rPr lang="en" sz="1300">
                <a:solidFill>
                  <a:srgbClr val="1F2328"/>
                </a:solidFill>
                <a:highlight>
                  <a:srgbClr val="FFFFFF"/>
                </a:highlight>
                <a:latin typeface="Georgia"/>
                <a:ea typeface="Georgia"/>
                <a:cs typeface="Georgia"/>
                <a:sym typeface="Georgia"/>
              </a:rPr>
              <a:t> from 2020 to 2022</a:t>
            </a:r>
            <a:endParaRPr sz="1300">
              <a:solidFill>
                <a:srgbClr val="1F2328"/>
              </a:solidFill>
              <a:highlight>
                <a:srgbClr val="FFFFFF"/>
              </a:highlight>
              <a:latin typeface="Georgia"/>
              <a:ea typeface="Georgia"/>
              <a:cs typeface="Georgia"/>
              <a:sym typeface="Georgia"/>
            </a:endParaRPr>
          </a:p>
          <a:p>
            <a:pPr indent="-311150" lvl="0" marL="9144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Based on the choropleth map, we can see that the median cost of homes, median contract rent, and the median monthly cost of home are increasing, specifically in the surrounding Austin area.</a:t>
            </a:r>
            <a:endParaRPr sz="1300">
              <a:solidFill>
                <a:srgbClr val="1F2328"/>
              </a:solidFill>
              <a:highlight>
                <a:srgbClr val="FFFFFF"/>
              </a:highlight>
              <a:latin typeface="Georgia"/>
              <a:ea typeface="Georgia"/>
              <a:cs typeface="Georgia"/>
              <a:sym typeface="Georgia"/>
            </a:endParaRPr>
          </a:p>
          <a:p>
            <a:pPr indent="-311150" lvl="0" marL="9144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In other words, the best area to rent or own a house that does not hurt the budget would be outside of the Austin area. </a:t>
            </a:r>
            <a:endParaRPr sz="1300">
              <a:solidFill>
                <a:srgbClr val="1F2328"/>
              </a:solidFill>
              <a:highlight>
                <a:srgbClr val="FFFFFF"/>
              </a:highlight>
              <a:latin typeface="Georgia"/>
              <a:ea typeface="Georgia"/>
              <a:cs typeface="Georgia"/>
              <a:sym typeface="Georgia"/>
            </a:endParaRPr>
          </a:p>
        </p:txBody>
      </p:sp>
      <p:pic>
        <p:nvPicPr>
          <p:cNvPr id="143" name="Google Shape;143;p24"/>
          <p:cNvPicPr preferRelativeResize="0"/>
          <p:nvPr/>
        </p:nvPicPr>
        <p:blipFill>
          <a:blip r:embed="rId3">
            <a:alphaModFix/>
          </a:blip>
          <a:stretch>
            <a:fillRect/>
          </a:stretch>
        </p:blipFill>
        <p:spPr>
          <a:xfrm>
            <a:off x="7871650" y="614000"/>
            <a:ext cx="706650" cy="706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idx="4294967295" type="title"/>
          </p:nvPr>
        </p:nvSpPr>
        <p:spPr>
          <a:xfrm>
            <a:off x="820050" y="1922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Georgia"/>
                <a:ea typeface="Georgia"/>
                <a:cs typeface="Georgia"/>
                <a:sym typeface="Georgia"/>
              </a:rPr>
              <a:t>FUTURE WORK</a:t>
            </a:r>
            <a:endParaRPr>
              <a:solidFill>
                <a:schemeClr val="lt2"/>
              </a:solidFill>
              <a:latin typeface="Georgia"/>
              <a:ea typeface="Georgia"/>
              <a:cs typeface="Georgia"/>
              <a:sym typeface="Georgia"/>
            </a:endParaRPr>
          </a:p>
        </p:txBody>
      </p:sp>
      <p:cxnSp>
        <p:nvCxnSpPr>
          <p:cNvPr id="149" name="Google Shape;149;p25"/>
          <p:cNvCxnSpPr/>
          <p:nvPr/>
        </p:nvCxnSpPr>
        <p:spPr>
          <a:xfrm>
            <a:off x="2884525" y="926750"/>
            <a:ext cx="3602700" cy="27300"/>
          </a:xfrm>
          <a:prstGeom prst="straightConnector1">
            <a:avLst/>
          </a:prstGeom>
          <a:noFill/>
          <a:ln cap="flat" cmpd="sng" w="28575">
            <a:solidFill>
              <a:srgbClr val="BF5700"/>
            </a:solidFill>
            <a:prstDash val="solid"/>
            <a:round/>
            <a:headEnd len="sm" w="sm" type="none"/>
            <a:tailEnd len="sm" w="sm" type="none"/>
          </a:ln>
        </p:spPr>
      </p:cxnSp>
      <p:sp>
        <p:nvSpPr>
          <p:cNvPr id="150" name="Google Shape;150;p25"/>
          <p:cNvSpPr txBox="1"/>
          <p:nvPr>
            <p:ph idx="4294967295" type="body"/>
          </p:nvPr>
        </p:nvSpPr>
        <p:spPr>
          <a:xfrm>
            <a:off x="773700" y="1123700"/>
            <a:ext cx="7596600" cy="39501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BF5700"/>
              </a:buClr>
              <a:buSzPts val="1200"/>
              <a:buFont typeface="Arial"/>
              <a:buChar char="●"/>
            </a:pPr>
            <a:r>
              <a:rPr b="1" lang="en" sz="1200">
                <a:solidFill>
                  <a:srgbClr val="000000"/>
                </a:solidFill>
                <a:latin typeface="Georgia"/>
                <a:ea typeface="Georgia"/>
                <a:cs typeface="Georgia"/>
                <a:sym typeface="Georgia"/>
              </a:rPr>
              <a:t>Incorporate Additional Data Sources</a:t>
            </a:r>
            <a:r>
              <a:rPr lang="en" sz="1200">
                <a:solidFill>
                  <a:srgbClr val="000000"/>
                </a:solidFill>
                <a:latin typeface="Georgia"/>
                <a:ea typeface="Georgia"/>
                <a:cs typeface="Georgia"/>
                <a:sym typeface="Georgia"/>
              </a:rPr>
              <a:t>:</a:t>
            </a:r>
            <a:endParaRPr sz="1200">
              <a:solidFill>
                <a:srgbClr val="000000"/>
              </a:solidFill>
              <a:latin typeface="Georgia"/>
              <a:ea typeface="Georgia"/>
              <a:cs typeface="Georgia"/>
              <a:sym typeface="Georgia"/>
            </a:endParaRPr>
          </a:p>
          <a:p>
            <a:pPr indent="-304800" lvl="0" marL="914400" rtl="0" algn="l">
              <a:lnSpc>
                <a:spcPct val="150000"/>
              </a:lnSpc>
              <a:spcBef>
                <a:spcPts val="0"/>
              </a:spcBef>
              <a:spcAft>
                <a:spcPts val="0"/>
              </a:spcAft>
              <a:buClr>
                <a:srgbClr val="000000"/>
              </a:buClr>
              <a:buSzPts val="1200"/>
              <a:buFont typeface="Georgia"/>
              <a:buChar char="-"/>
            </a:pPr>
            <a:r>
              <a:rPr lang="en" sz="1200">
                <a:solidFill>
                  <a:srgbClr val="000000"/>
                </a:solidFill>
                <a:latin typeface="Georgia"/>
                <a:ea typeface="Georgia"/>
                <a:cs typeface="Georgia"/>
                <a:sym typeface="Georgia"/>
              </a:rPr>
              <a:t>Include more datasets, such as local economic indicators, crime rates, school district quality, or public transportation access. This could provide a more comprehensive view of what influences housing trends.</a:t>
            </a:r>
            <a:endParaRPr sz="1200">
              <a:solidFill>
                <a:srgbClr val="000000"/>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000000"/>
              </a:solidFill>
              <a:latin typeface="Georgia"/>
              <a:ea typeface="Georgia"/>
              <a:cs typeface="Georgia"/>
              <a:sym typeface="Georgia"/>
            </a:endParaRPr>
          </a:p>
          <a:p>
            <a:pPr indent="-304800" lvl="0" marL="457200" rtl="0" algn="l">
              <a:lnSpc>
                <a:spcPct val="150000"/>
              </a:lnSpc>
              <a:spcBef>
                <a:spcPts val="0"/>
              </a:spcBef>
              <a:spcAft>
                <a:spcPts val="0"/>
              </a:spcAft>
              <a:buClr>
                <a:srgbClr val="BF5700"/>
              </a:buClr>
              <a:buSzPts val="1200"/>
              <a:buFont typeface="Arial"/>
              <a:buChar char="●"/>
            </a:pPr>
            <a:r>
              <a:rPr b="1" lang="en" sz="1200">
                <a:solidFill>
                  <a:srgbClr val="000000"/>
                </a:solidFill>
                <a:latin typeface="Georgia"/>
                <a:ea typeface="Georgia"/>
                <a:cs typeface="Georgia"/>
                <a:sym typeface="Georgia"/>
              </a:rPr>
              <a:t>Expand the Time Frame</a:t>
            </a:r>
            <a:r>
              <a:rPr lang="en" sz="1200">
                <a:solidFill>
                  <a:srgbClr val="000000"/>
                </a:solidFill>
                <a:latin typeface="Georgia"/>
                <a:ea typeface="Georgia"/>
                <a:cs typeface="Georgia"/>
                <a:sym typeface="Georgia"/>
              </a:rPr>
              <a:t>:</a:t>
            </a:r>
            <a:endParaRPr sz="1200">
              <a:solidFill>
                <a:srgbClr val="000000"/>
              </a:solidFill>
              <a:latin typeface="Georgia"/>
              <a:ea typeface="Georgia"/>
              <a:cs typeface="Georgia"/>
              <a:sym typeface="Georgia"/>
            </a:endParaRPr>
          </a:p>
          <a:p>
            <a:pPr indent="-304800" lvl="0" marL="914400" rtl="0" algn="l">
              <a:lnSpc>
                <a:spcPct val="150000"/>
              </a:lnSpc>
              <a:spcBef>
                <a:spcPts val="0"/>
              </a:spcBef>
              <a:spcAft>
                <a:spcPts val="0"/>
              </a:spcAft>
              <a:buClr>
                <a:srgbClr val="000000"/>
              </a:buClr>
              <a:buSzPts val="1200"/>
              <a:buFont typeface="Georgia"/>
              <a:buChar char="-"/>
            </a:pPr>
            <a:r>
              <a:rPr lang="en" sz="1200">
                <a:solidFill>
                  <a:srgbClr val="000000"/>
                </a:solidFill>
                <a:latin typeface="Georgia"/>
                <a:ea typeface="Georgia"/>
                <a:cs typeface="Georgia"/>
                <a:sym typeface="Georgia"/>
              </a:rPr>
              <a:t>Extend the analysis to include more recent data beyond 2022 or go further back to analyze long-term trends. </a:t>
            </a:r>
            <a:endParaRPr sz="1200">
              <a:solidFill>
                <a:srgbClr val="000000"/>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000000"/>
              </a:solidFill>
              <a:latin typeface="Georgia"/>
              <a:ea typeface="Georgia"/>
              <a:cs typeface="Georgia"/>
              <a:sym typeface="Georgia"/>
            </a:endParaRPr>
          </a:p>
          <a:p>
            <a:pPr indent="-304800" lvl="0" marL="457200" rtl="0" algn="l">
              <a:lnSpc>
                <a:spcPct val="150000"/>
              </a:lnSpc>
              <a:spcBef>
                <a:spcPts val="0"/>
              </a:spcBef>
              <a:spcAft>
                <a:spcPts val="0"/>
              </a:spcAft>
              <a:buClr>
                <a:srgbClr val="BF5700"/>
              </a:buClr>
              <a:buSzPts val="1200"/>
              <a:buFont typeface="Arial"/>
              <a:buChar char="●"/>
            </a:pPr>
            <a:r>
              <a:rPr b="1" lang="en" sz="1200">
                <a:solidFill>
                  <a:srgbClr val="000000"/>
                </a:solidFill>
                <a:latin typeface="Georgia"/>
                <a:ea typeface="Georgia"/>
                <a:cs typeface="Georgia"/>
                <a:sym typeface="Georgia"/>
              </a:rPr>
              <a:t>Predictive Modeling and Machine Learning</a:t>
            </a:r>
            <a:r>
              <a:rPr lang="en" sz="1200">
                <a:solidFill>
                  <a:srgbClr val="000000"/>
                </a:solidFill>
                <a:latin typeface="Georgia"/>
                <a:ea typeface="Georgia"/>
                <a:cs typeface="Georgia"/>
                <a:sym typeface="Georgia"/>
              </a:rPr>
              <a:t>:</a:t>
            </a:r>
            <a:endParaRPr sz="1200">
              <a:solidFill>
                <a:srgbClr val="000000"/>
              </a:solidFill>
              <a:latin typeface="Georgia"/>
              <a:ea typeface="Georgia"/>
              <a:cs typeface="Georgia"/>
              <a:sym typeface="Georgia"/>
            </a:endParaRPr>
          </a:p>
          <a:p>
            <a:pPr indent="-304800" lvl="0" marL="914400" rtl="0" algn="l">
              <a:lnSpc>
                <a:spcPct val="150000"/>
              </a:lnSpc>
              <a:spcBef>
                <a:spcPts val="0"/>
              </a:spcBef>
              <a:spcAft>
                <a:spcPts val="0"/>
              </a:spcAft>
              <a:buClr>
                <a:srgbClr val="000000"/>
              </a:buClr>
              <a:buSzPts val="1200"/>
              <a:buFont typeface="Georgia"/>
              <a:buChar char="-"/>
            </a:pPr>
            <a:r>
              <a:rPr lang="en" sz="1200">
                <a:solidFill>
                  <a:srgbClr val="000000"/>
                </a:solidFill>
                <a:latin typeface="Georgia"/>
                <a:ea typeface="Georgia"/>
                <a:cs typeface="Georgia"/>
                <a:sym typeface="Georgia"/>
              </a:rPr>
              <a:t>Develop predictive models using machine learning techniques to forecast future housing trends based on historical data.</a:t>
            </a:r>
            <a:endParaRPr sz="1200">
              <a:solidFill>
                <a:srgbClr val="000000"/>
              </a:solidFill>
              <a:latin typeface="Georgia"/>
              <a:ea typeface="Georgia"/>
              <a:cs typeface="Georgia"/>
              <a:sym typeface="Georgia"/>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54" name="Shape 154"/>
        <p:cNvGrpSpPr/>
        <p:nvPr/>
      </p:nvGrpSpPr>
      <p:grpSpPr>
        <a:xfrm>
          <a:off x="0" y="0"/>
          <a:ext cx="0" cy="0"/>
          <a:chOff x="0" y="0"/>
          <a:chExt cx="0" cy="0"/>
        </a:xfrm>
      </p:grpSpPr>
      <p:sp>
        <p:nvSpPr>
          <p:cNvPr id="155" name="Google Shape;155;p2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latin typeface="Georgia"/>
                <a:ea typeface="Georgia"/>
                <a:cs typeface="Georgia"/>
                <a:sym typeface="Georgia"/>
              </a:rPr>
              <a:t>Thanks!</a:t>
            </a:r>
            <a:endParaRPr sz="3000">
              <a:latin typeface="Georgia"/>
              <a:ea typeface="Georgia"/>
              <a:cs typeface="Georgia"/>
              <a:sym typeface="Georgia"/>
            </a:endParaRPr>
          </a:p>
        </p:txBody>
      </p:sp>
      <p:sp>
        <p:nvSpPr>
          <p:cNvPr id="156" name="Google Shape;156;p26"/>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600">
                <a:latin typeface="Georgia"/>
                <a:ea typeface="Georgia"/>
                <a:cs typeface="Georgia"/>
                <a:sym typeface="Georgia"/>
              </a:rPr>
              <a:t>Any question?</a:t>
            </a:r>
            <a:endParaRPr sz="1600">
              <a:latin typeface="Georgia"/>
              <a:ea typeface="Georgia"/>
              <a:cs typeface="Georgia"/>
              <a:sym typeface="Georgia"/>
            </a:endParaRPr>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57" name="Google Shape;157;p2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75" name="Shape 75"/>
        <p:cNvGrpSpPr/>
        <p:nvPr/>
      </p:nvGrpSpPr>
      <p:grpSpPr>
        <a:xfrm>
          <a:off x="0" y="0"/>
          <a:ext cx="0" cy="0"/>
          <a:chOff x="0" y="0"/>
          <a:chExt cx="0" cy="0"/>
        </a:xfrm>
      </p:grpSpPr>
      <p:sp>
        <p:nvSpPr>
          <p:cNvPr id="76" name="Google Shape;76;p14"/>
          <p:cNvSpPr txBox="1"/>
          <p:nvPr>
            <p:ph type="title"/>
          </p:nvPr>
        </p:nvSpPr>
        <p:spPr>
          <a:xfrm>
            <a:off x="460950" y="460700"/>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Georgia"/>
                <a:ea typeface="Georgia"/>
                <a:cs typeface="Georgia"/>
                <a:sym typeface="Georgia"/>
              </a:rPr>
              <a:t>PROJECT OVERVIEW</a:t>
            </a:r>
            <a:endParaRPr>
              <a:latin typeface="Georgia"/>
              <a:ea typeface="Georgia"/>
              <a:cs typeface="Georgia"/>
              <a:sym typeface="Georgia"/>
            </a:endParaRPr>
          </a:p>
        </p:txBody>
      </p:sp>
      <p:sp>
        <p:nvSpPr>
          <p:cNvPr id="77" name="Google Shape;77;p14"/>
          <p:cNvSpPr txBox="1"/>
          <p:nvPr>
            <p:ph idx="1" type="body"/>
          </p:nvPr>
        </p:nvSpPr>
        <p:spPr>
          <a:xfrm>
            <a:off x="460950" y="2139175"/>
            <a:ext cx="8222100" cy="2710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rgbClr val="BF5700"/>
              </a:buClr>
              <a:buSzPts val="1500"/>
              <a:buFont typeface="Georgia"/>
              <a:buChar char="●"/>
            </a:pPr>
            <a:r>
              <a:rPr lang="en" sz="1500">
                <a:solidFill>
                  <a:srgbClr val="1F2328"/>
                </a:solidFill>
                <a:highlight>
                  <a:srgbClr val="FFFFFF"/>
                </a:highlight>
                <a:latin typeface="Georgia"/>
                <a:ea typeface="Georgia"/>
                <a:cs typeface="Georgia"/>
                <a:sym typeface="Georgia"/>
              </a:rPr>
              <a:t>This project will analyze and visualize housing trends across Central Texas, focusing on homeownership rates, rental costs, and housing affordability. The goal is to understand how these factors vary across different regions and demographic groups over time.</a:t>
            </a:r>
            <a:endParaRPr sz="1500">
              <a:solidFill>
                <a:srgbClr val="1F2328"/>
              </a:solidFill>
              <a:highlight>
                <a:srgbClr val="FFFFFF"/>
              </a:highlight>
              <a:latin typeface="Georgia"/>
              <a:ea typeface="Georgia"/>
              <a:cs typeface="Georgia"/>
              <a:sym typeface="Georgia"/>
            </a:endParaRPr>
          </a:p>
          <a:p>
            <a:pPr indent="-342900" lvl="0" marL="457200" rtl="0" algn="l">
              <a:lnSpc>
                <a:spcPct val="150000"/>
              </a:lnSpc>
              <a:spcBef>
                <a:spcPts val="0"/>
              </a:spcBef>
              <a:spcAft>
                <a:spcPts val="0"/>
              </a:spcAft>
              <a:buClr>
                <a:srgbClr val="BF5700"/>
              </a:buClr>
              <a:buSzPts val="1800"/>
              <a:buFont typeface="Georgia"/>
              <a:buChar char="●"/>
            </a:pPr>
            <a:r>
              <a:rPr lang="en" sz="1500">
                <a:solidFill>
                  <a:srgbClr val="1F2328"/>
                </a:solidFill>
                <a:highlight>
                  <a:srgbClr val="FFFFFF"/>
                </a:highlight>
                <a:latin typeface="Georgia"/>
                <a:ea typeface="Georgia"/>
                <a:cs typeface="Georgia"/>
                <a:sym typeface="Georgia"/>
              </a:rPr>
              <a:t>Aims to identify and analyze factors influencing the housing trends in Central Texas by focusing on a four-year span (from 2018 to 2022).</a:t>
            </a:r>
            <a:endParaRPr>
              <a:solidFill>
                <a:srgbClr val="1F2328"/>
              </a:solidFill>
              <a:highlight>
                <a:srgbClr val="FFFFFF"/>
              </a:highlight>
              <a:latin typeface="Georgia"/>
              <a:ea typeface="Georgia"/>
              <a:cs typeface="Georgia"/>
              <a:sym typeface="Georgia"/>
            </a:endParaRPr>
          </a:p>
        </p:txBody>
      </p:sp>
      <p:pic>
        <p:nvPicPr>
          <p:cNvPr id="78" name="Google Shape;78;p14"/>
          <p:cNvPicPr preferRelativeResize="0"/>
          <p:nvPr/>
        </p:nvPicPr>
        <p:blipFill>
          <a:blip r:embed="rId3">
            <a:alphaModFix/>
          </a:blip>
          <a:stretch>
            <a:fillRect/>
          </a:stretch>
        </p:blipFill>
        <p:spPr>
          <a:xfrm>
            <a:off x="8313750" y="554950"/>
            <a:ext cx="579201" cy="5792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82" name="Shape 82"/>
        <p:cNvGrpSpPr/>
        <p:nvPr/>
      </p:nvGrpSpPr>
      <p:grpSpPr>
        <a:xfrm>
          <a:off x="0" y="0"/>
          <a:ext cx="0" cy="0"/>
          <a:chOff x="0" y="0"/>
          <a:chExt cx="0" cy="0"/>
        </a:xfrm>
      </p:grpSpPr>
      <p:sp>
        <p:nvSpPr>
          <p:cNvPr id="83" name="Google Shape;83;p15"/>
          <p:cNvSpPr txBox="1"/>
          <p:nvPr>
            <p:ph type="title"/>
          </p:nvPr>
        </p:nvSpPr>
        <p:spPr>
          <a:xfrm>
            <a:off x="460950" y="58347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latin typeface="Georgia"/>
                <a:ea typeface="Georgia"/>
                <a:cs typeface="Georgia"/>
                <a:sym typeface="Georgia"/>
              </a:rPr>
              <a:t>Data Sources</a:t>
            </a:r>
            <a:endParaRPr sz="3500">
              <a:latin typeface="Georgia"/>
              <a:ea typeface="Georgia"/>
              <a:cs typeface="Georgia"/>
              <a:sym typeface="Georgia"/>
            </a:endParaRPr>
          </a:p>
        </p:txBody>
      </p:sp>
      <p:sp>
        <p:nvSpPr>
          <p:cNvPr id="84" name="Google Shape;84;p15"/>
          <p:cNvSpPr txBox="1"/>
          <p:nvPr>
            <p:ph idx="1" type="body"/>
          </p:nvPr>
        </p:nvSpPr>
        <p:spPr>
          <a:xfrm>
            <a:off x="344475" y="1919075"/>
            <a:ext cx="3999900" cy="27102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BF5700"/>
              </a:buClr>
              <a:buSzPts val="1400"/>
              <a:buChar char="●"/>
            </a:pPr>
            <a:r>
              <a:rPr b="1" lang="en" sz="1300">
                <a:solidFill>
                  <a:schemeClr val="dk2"/>
                </a:solidFill>
                <a:highlight>
                  <a:srgbClr val="FFFFFF"/>
                </a:highlight>
                <a:uFill>
                  <a:noFill/>
                </a:uFill>
                <a:latin typeface="Georgia"/>
                <a:ea typeface="Georgia"/>
                <a:cs typeface="Georgia"/>
                <a:sym typeface="Georgia"/>
                <a:hlinkClick r:id="rId3">
                  <a:extLst>
                    <a:ext uri="{A12FA001-AC4F-418D-AE19-62706E023703}">
                      <ahyp:hlinkClr val="tx"/>
                    </a:ext>
                  </a:extLst>
                </a:hlinkClick>
              </a:rPr>
              <a:t>US Census Bureau</a:t>
            </a:r>
            <a:r>
              <a:rPr b="1" lang="en" sz="1500">
                <a:solidFill>
                  <a:schemeClr val="dk2"/>
                </a:solidFill>
                <a:latin typeface="Georgia"/>
                <a:ea typeface="Georgia"/>
                <a:cs typeface="Georgia"/>
                <a:sym typeface="Georgia"/>
              </a:rPr>
              <a:t>:</a:t>
            </a:r>
            <a:r>
              <a:rPr lang="en" sz="1500">
                <a:solidFill>
                  <a:schemeClr val="dk2"/>
                </a:solidFill>
                <a:latin typeface="Georgia"/>
                <a:ea typeface="Georgia"/>
                <a:cs typeface="Georgia"/>
                <a:sym typeface="Georgia"/>
              </a:rPr>
              <a:t> </a:t>
            </a:r>
            <a:r>
              <a:rPr lang="en" sz="1300">
                <a:solidFill>
                  <a:srgbClr val="1F2328"/>
                </a:solidFill>
                <a:highlight>
                  <a:srgbClr val="FFFFFF"/>
                </a:highlight>
                <a:latin typeface="Georgia"/>
                <a:ea typeface="Georgia"/>
                <a:cs typeface="Georgia"/>
                <a:sym typeface="Georgia"/>
              </a:rPr>
              <a:t>A Dataset that allowed us to get valuable information on housing trends through </a:t>
            </a:r>
            <a:r>
              <a:rPr lang="en" sz="1300">
                <a:solidFill>
                  <a:srgbClr val="1F2328"/>
                </a:solidFill>
                <a:highlight>
                  <a:srgbClr val="FFFFFF"/>
                </a:highlight>
                <a:latin typeface="Georgia"/>
                <a:ea typeface="Georgia"/>
                <a:cs typeface="Georgia"/>
                <a:sym typeface="Georgia"/>
              </a:rPr>
              <a:t>multiple</a:t>
            </a:r>
            <a:r>
              <a:rPr lang="en" sz="1300">
                <a:solidFill>
                  <a:srgbClr val="1F2328"/>
                </a:solidFill>
                <a:highlight>
                  <a:srgbClr val="FFFFFF"/>
                </a:highlight>
                <a:latin typeface="Georgia"/>
                <a:ea typeface="Georgia"/>
                <a:cs typeface="Georgia"/>
                <a:sym typeface="Georgia"/>
              </a:rPr>
              <a:t> API calls</a:t>
            </a:r>
            <a:endParaRPr sz="1300">
              <a:solidFill>
                <a:srgbClr val="1F2328"/>
              </a:solidFill>
              <a:highlight>
                <a:srgbClr val="FFFFFF"/>
              </a:highlight>
              <a:latin typeface="Georgia"/>
              <a:ea typeface="Georgia"/>
              <a:cs typeface="Georgia"/>
              <a:sym typeface="Georgia"/>
            </a:endParaRPr>
          </a:p>
          <a:p>
            <a:pPr indent="-311150" lvl="0" marL="9144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Demographic data:</a:t>
            </a:r>
            <a:endParaRPr sz="1300">
              <a:solidFill>
                <a:srgbClr val="1F2328"/>
              </a:solidFill>
              <a:highlight>
                <a:srgbClr val="FFFFFF"/>
              </a:highlight>
              <a:latin typeface="Georgia"/>
              <a:ea typeface="Georgia"/>
              <a:cs typeface="Georgia"/>
              <a:sym typeface="Georgia"/>
            </a:endParaRPr>
          </a:p>
          <a:p>
            <a:pPr indent="-311150" lvl="1" marL="18288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Median Contract Rent</a:t>
            </a:r>
            <a:endParaRPr sz="1300">
              <a:solidFill>
                <a:srgbClr val="1F2328"/>
              </a:solidFill>
              <a:highlight>
                <a:srgbClr val="FFFFFF"/>
              </a:highlight>
              <a:latin typeface="Georgia"/>
              <a:ea typeface="Georgia"/>
              <a:cs typeface="Georgia"/>
              <a:sym typeface="Georgia"/>
            </a:endParaRPr>
          </a:p>
          <a:p>
            <a:pPr indent="-311150" lvl="1" marL="18288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M</a:t>
            </a:r>
            <a:r>
              <a:rPr lang="en" sz="1300">
                <a:solidFill>
                  <a:srgbClr val="1F2328"/>
                </a:solidFill>
                <a:highlight>
                  <a:srgbClr val="FFFFFF"/>
                </a:highlight>
                <a:latin typeface="Georgia"/>
                <a:ea typeface="Georgia"/>
                <a:cs typeface="Georgia"/>
                <a:sym typeface="Georgia"/>
              </a:rPr>
              <a:t>ortgage</a:t>
            </a:r>
            <a:endParaRPr sz="1300">
              <a:solidFill>
                <a:srgbClr val="1F2328"/>
              </a:solidFill>
              <a:highlight>
                <a:srgbClr val="FFFFFF"/>
              </a:highlight>
              <a:latin typeface="Georgia"/>
              <a:ea typeface="Georgia"/>
              <a:cs typeface="Georgia"/>
              <a:sym typeface="Georgia"/>
            </a:endParaRPr>
          </a:p>
          <a:p>
            <a:pPr indent="-311150" lvl="1" marL="1828800" rtl="0" algn="l">
              <a:lnSpc>
                <a:spcPct val="150000"/>
              </a:lnSpc>
              <a:spcBef>
                <a:spcPts val="0"/>
              </a:spcBef>
              <a:spcAft>
                <a:spcPts val="0"/>
              </a:spcAft>
              <a:buClr>
                <a:srgbClr val="1F2328"/>
              </a:buClr>
              <a:buSzPts val="1300"/>
              <a:buFont typeface="Georgia"/>
              <a:buChar char="-"/>
            </a:pPr>
            <a:r>
              <a:rPr lang="en" sz="1300">
                <a:solidFill>
                  <a:srgbClr val="1F2328"/>
                </a:solidFill>
                <a:highlight>
                  <a:srgbClr val="FFFFFF"/>
                </a:highlight>
                <a:latin typeface="Georgia"/>
                <a:ea typeface="Georgia"/>
                <a:cs typeface="Georgia"/>
                <a:sym typeface="Georgia"/>
              </a:rPr>
              <a:t>Total </a:t>
            </a:r>
            <a:r>
              <a:rPr lang="en" sz="1300">
                <a:solidFill>
                  <a:srgbClr val="1F2328"/>
                </a:solidFill>
                <a:highlight>
                  <a:srgbClr val="FFFFFF"/>
                </a:highlight>
                <a:latin typeface="Georgia"/>
                <a:ea typeface="Georgia"/>
                <a:cs typeface="Georgia"/>
                <a:sym typeface="Georgia"/>
              </a:rPr>
              <a:t>Rented and Owned Units</a:t>
            </a:r>
            <a:r>
              <a:rPr lang="en" sz="1300">
                <a:solidFill>
                  <a:srgbClr val="1F2328"/>
                </a:solidFill>
                <a:highlight>
                  <a:srgbClr val="FFFFFF"/>
                </a:highlight>
                <a:latin typeface="Georgia"/>
                <a:ea typeface="Georgia"/>
                <a:cs typeface="Georgia"/>
                <a:sym typeface="Georgia"/>
              </a:rPr>
              <a:t> </a:t>
            </a:r>
            <a:endParaRPr sz="1300">
              <a:solidFill>
                <a:srgbClr val="1F2328"/>
              </a:solidFill>
              <a:highlight>
                <a:srgbClr val="FFFFFF"/>
              </a:highlight>
              <a:latin typeface="Georgia"/>
              <a:ea typeface="Georgia"/>
              <a:cs typeface="Georgia"/>
              <a:sym typeface="Georgia"/>
            </a:endParaRPr>
          </a:p>
        </p:txBody>
      </p:sp>
      <p:sp>
        <p:nvSpPr>
          <p:cNvPr id="85" name="Google Shape;85;p15"/>
          <p:cNvSpPr txBox="1"/>
          <p:nvPr>
            <p:ph idx="2" type="body"/>
          </p:nvPr>
        </p:nvSpPr>
        <p:spPr>
          <a:xfrm>
            <a:off x="4572000" y="1919075"/>
            <a:ext cx="3999900" cy="27102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BF5700"/>
              </a:buClr>
              <a:buSzPts val="1400"/>
              <a:buChar char="●"/>
            </a:pPr>
            <a:r>
              <a:rPr b="1" lang="en" sz="1300">
                <a:solidFill>
                  <a:schemeClr val="dk2"/>
                </a:solidFill>
                <a:highlight>
                  <a:srgbClr val="FFFFFF"/>
                </a:highlight>
                <a:latin typeface="Georgia"/>
                <a:ea typeface="Georgia"/>
                <a:cs typeface="Georgia"/>
                <a:sym typeface="Georgia"/>
              </a:rPr>
              <a:t>Central Texas Zip Code</a:t>
            </a:r>
            <a:r>
              <a:rPr b="1" lang="en" sz="1500">
                <a:solidFill>
                  <a:schemeClr val="dk2"/>
                </a:solidFill>
                <a:latin typeface="Georgia"/>
                <a:ea typeface="Georgia"/>
                <a:cs typeface="Georgia"/>
                <a:sym typeface="Georgia"/>
              </a:rPr>
              <a:t>:</a:t>
            </a:r>
            <a:r>
              <a:rPr lang="en" sz="1300">
                <a:solidFill>
                  <a:schemeClr val="dk2"/>
                </a:solidFill>
                <a:latin typeface="Georgia"/>
                <a:ea typeface="Georgia"/>
                <a:cs typeface="Georgia"/>
                <a:sym typeface="Georgia"/>
              </a:rPr>
              <a:t> </a:t>
            </a:r>
            <a:r>
              <a:rPr lang="en" sz="1300">
                <a:solidFill>
                  <a:srgbClr val="1F2328"/>
                </a:solidFill>
                <a:highlight>
                  <a:srgbClr val="FFFFFF"/>
                </a:highlight>
                <a:latin typeface="Georgia"/>
                <a:ea typeface="Georgia"/>
                <a:cs typeface="Georgia"/>
                <a:sym typeface="Georgia"/>
              </a:rPr>
              <a:t>Excel file that will allow us to build our API call, which needs zip codes in its query in order to obtain the desire data (2018-2022).</a:t>
            </a:r>
            <a:endParaRPr sz="1300">
              <a:latin typeface="Georgia"/>
              <a:ea typeface="Georgia"/>
              <a:cs typeface="Georgia"/>
              <a:sym typeface="Georgia"/>
            </a:endParaRPr>
          </a:p>
        </p:txBody>
      </p:sp>
      <p:pic>
        <p:nvPicPr>
          <p:cNvPr id="86" name="Google Shape;86;p15"/>
          <p:cNvPicPr preferRelativeResize="0"/>
          <p:nvPr/>
        </p:nvPicPr>
        <p:blipFill>
          <a:blip r:embed="rId4">
            <a:alphaModFix/>
          </a:blip>
          <a:stretch>
            <a:fillRect/>
          </a:stretch>
        </p:blipFill>
        <p:spPr>
          <a:xfrm>
            <a:off x="7871650" y="614000"/>
            <a:ext cx="706650" cy="706650"/>
          </a:xfrm>
          <a:prstGeom prst="rect">
            <a:avLst/>
          </a:prstGeom>
          <a:noFill/>
          <a:ln>
            <a:noFill/>
          </a:ln>
        </p:spPr>
      </p:pic>
      <p:pic>
        <p:nvPicPr>
          <p:cNvPr id="87" name="Google Shape;87;p15"/>
          <p:cNvPicPr preferRelativeResize="0"/>
          <p:nvPr/>
        </p:nvPicPr>
        <p:blipFill>
          <a:blip r:embed="rId5">
            <a:alphaModFix/>
          </a:blip>
          <a:stretch>
            <a:fillRect/>
          </a:stretch>
        </p:blipFill>
        <p:spPr>
          <a:xfrm>
            <a:off x="5003600" y="3420826"/>
            <a:ext cx="3574699" cy="964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91" name="Shape 91"/>
        <p:cNvGrpSpPr/>
        <p:nvPr/>
      </p:nvGrpSpPr>
      <p:grpSpPr>
        <a:xfrm>
          <a:off x="0" y="0"/>
          <a:ext cx="0" cy="0"/>
          <a:chOff x="0" y="0"/>
          <a:chExt cx="0" cy="0"/>
        </a:xfrm>
      </p:grpSpPr>
      <p:sp>
        <p:nvSpPr>
          <p:cNvPr id="92" name="Google Shape;92;p16"/>
          <p:cNvSpPr txBox="1"/>
          <p:nvPr>
            <p:ph type="title"/>
          </p:nvPr>
        </p:nvSpPr>
        <p:spPr>
          <a:xfrm>
            <a:off x="127650" y="115825"/>
            <a:ext cx="4320900" cy="14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latin typeface="Georgia"/>
                <a:ea typeface="Georgia"/>
                <a:cs typeface="Georgia"/>
                <a:sym typeface="Georgia"/>
              </a:rPr>
              <a:t>DATA STANDARDIZATION AND ANALYSIS</a:t>
            </a:r>
            <a:endParaRPr sz="3100">
              <a:latin typeface="Georgia"/>
              <a:ea typeface="Georgia"/>
              <a:cs typeface="Georgia"/>
              <a:sym typeface="Georgia"/>
            </a:endParaRPr>
          </a:p>
        </p:txBody>
      </p:sp>
      <p:sp>
        <p:nvSpPr>
          <p:cNvPr id="93" name="Google Shape;93;p16"/>
          <p:cNvSpPr txBox="1"/>
          <p:nvPr>
            <p:ph idx="1" type="subTitle"/>
          </p:nvPr>
        </p:nvSpPr>
        <p:spPr>
          <a:xfrm>
            <a:off x="323425" y="1691325"/>
            <a:ext cx="4045200" cy="33480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rgbClr val="BF5700"/>
              </a:buClr>
              <a:buSzPts val="1300"/>
              <a:buFont typeface="Georgia"/>
              <a:buChar char="●"/>
            </a:pPr>
            <a:r>
              <a:rPr lang="en" sz="1300">
                <a:solidFill>
                  <a:srgbClr val="1F2328"/>
                </a:solidFill>
                <a:highlight>
                  <a:srgbClr val="FFFFFF"/>
                </a:highlight>
                <a:latin typeface="Georgia"/>
                <a:ea typeface="Georgia"/>
                <a:cs typeface="Georgia"/>
                <a:sym typeface="Georgia"/>
              </a:rPr>
              <a:t>Data Standardization: Multiple API calls were made in order to obtain the necessary data for this project</a:t>
            </a:r>
            <a:endParaRPr sz="1300">
              <a:solidFill>
                <a:srgbClr val="1F2328"/>
              </a:solidFill>
              <a:highlight>
                <a:srgbClr val="FFFFFF"/>
              </a:highlight>
              <a:latin typeface="Georgia"/>
              <a:ea typeface="Georgia"/>
              <a:cs typeface="Georgia"/>
              <a:sym typeface="Georgia"/>
            </a:endParaRPr>
          </a:p>
          <a:p>
            <a:pPr indent="-311150" lvl="0" marL="457200" rtl="0" algn="l">
              <a:lnSpc>
                <a:spcPct val="150000"/>
              </a:lnSpc>
              <a:spcBef>
                <a:spcPts val="0"/>
              </a:spcBef>
              <a:spcAft>
                <a:spcPts val="0"/>
              </a:spcAft>
              <a:buClr>
                <a:srgbClr val="BF5700"/>
              </a:buClr>
              <a:buSzPts val="1300"/>
              <a:buFont typeface="Georgia"/>
              <a:buChar char="●"/>
            </a:pPr>
            <a:r>
              <a:rPr lang="en" sz="1300">
                <a:solidFill>
                  <a:srgbClr val="1F2328"/>
                </a:solidFill>
                <a:highlight>
                  <a:srgbClr val="FFFFFF"/>
                </a:highlight>
                <a:latin typeface="Georgia"/>
                <a:ea typeface="Georgia"/>
                <a:cs typeface="Georgia"/>
                <a:sym typeface="Georgia"/>
              </a:rPr>
              <a:t>Merged datasets: Created a new data frame merging all the data for their respective years (2018-2022)</a:t>
            </a:r>
            <a:endParaRPr sz="1300">
              <a:solidFill>
                <a:srgbClr val="1F2328"/>
              </a:solidFill>
              <a:highlight>
                <a:srgbClr val="FFFFFF"/>
              </a:highlight>
              <a:latin typeface="Georgia"/>
              <a:ea typeface="Georgia"/>
              <a:cs typeface="Georgia"/>
              <a:sym typeface="Georgia"/>
            </a:endParaRPr>
          </a:p>
          <a:p>
            <a:pPr indent="-311150" lvl="0" marL="457200" rtl="0" algn="l">
              <a:lnSpc>
                <a:spcPct val="150000"/>
              </a:lnSpc>
              <a:spcBef>
                <a:spcPts val="0"/>
              </a:spcBef>
              <a:spcAft>
                <a:spcPts val="0"/>
              </a:spcAft>
              <a:buClr>
                <a:srgbClr val="BF5700"/>
              </a:buClr>
              <a:buSzPts val="1300"/>
              <a:buFont typeface="Georgia"/>
              <a:buChar char="●"/>
            </a:pPr>
            <a:r>
              <a:rPr lang="en" sz="1300">
                <a:solidFill>
                  <a:srgbClr val="1F2328"/>
                </a:solidFill>
                <a:highlight>
                  <a:srgbClr val="FFFFFF"/>
                </a:highlight>
                <a:latin typeface="Georgia"/>
                <a:ea typeface="Georgia"/>
                <a:cs typeface="Georgia"/>
                <a:sym typeface="Georgia"/>
              </a:rPr>
              <a:t>Database: Used SQLite to create our database using the final csv files</a:t>
            </a:r>
            <a:endParaRPr sz="1300">
              <a:solidFill>
                <a:srgbClr val="1F2328"/>
              </a:solidFill>
              <a:highlight>
                <a:srgbClr val="FFFFFF"/>
              </a:highlight>
              <a:latin typeface="Georgia"/>
              <a:ea typeface="Georgia"/>
              <a:cs typeface="Georgia"/>
              <a:sym typeface="Georgia"/>
            </a:endParaRPr>
          </a:p>
          <a:p>
            <a:pPr indent="-311150" lvl="0" marL="457200" rtl="0" algn="l">
              <a:lnSpc>
                <a:spcPct val="150000"/>
              </a:lnSpc>
              <a:spcBef>
                <a:spcPts val="0"/>
              </a:spcBef>
              <a:spcAft>
                <a:spcPts val="0"/>
              </a:spcAft>
              <a:buClr>
                <a:srgbClr val="BF5700"/>
              </a:buClr>
              <a:buSzPts val="1300"/>
              <a:buFont typeface="Georgia"/>
              <a:buChar char="●"/>
            </a:pPr>
            <a:r>
              <a:rPr lang="en" sz="1300">
                <a:solidFill>
                  <a:srgbClr val="1F2328"/>
                </a:solidFill>
                <a:highlight>
                  <a:srgbClr val="FFFFFF"/>
                </a:highlight>
                <a:latin typeface="Georgia"/>
                <a:ea typeface="Georgia"/>
                <a:cs typeface="Georgia"/>
                <a:sym typeface="Georgia"/>
              </a:rPr>
              <a:t>Define Functions: Created functions to read and populate the tables as well as a function to create data frames for each year</a:t>
            </a:r>
            <a:endParaRPr sz="1300">
              <a:solidFill>
                <a:srgbClr val="1F2328"/>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a:p>
        </p:txBody>
      </p:sp>
      <p:pic>
        <p:nvPicPr>
          <p:cNvPr id="94" name="Google Shape;94;p16"/>
          <p:cNvPicPr preferRelativeResize="0"/>
          <p:nvPr/>
        </p:nvPicPr>
        <p:blipFill rotWithShape="1">
          <a:blip r:embed="rId3">
            <a:alphaModFix/>
          </a:blip>
          <a:srcRect b="0" l="16666" r="16666" t="0"/>
          <a:stretch/>
        </p:blipFill>
        <p:spPr>
          <a:xfrm>
            <a:off x="5355300" y="1069050"/>
            <a:ext cx="3005396" cy="30053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98" name="Shape 98"/>
        <p:cNvGrpSpPr/>
        <p:nvPr/>
      </p:nvGrpSpPr>
      <p:grpSpPr>
        <a:xfrm>
          <a:off x="0" y="0"/>
          <a:ext cx="0" cy="0"/>
          <a:chOff x="0" y="0"/>
          <a:chExt cx="0" cy="0"/>
        </a:xfrm>
      </p:grpSpPr>
      <p:sp>
        <p:nvSpPr>
          <p:cNvPr id="99" name="Google Shape;99;p17"/>
          <p:cNvSpPr txBox="1"/>
          <p:nvPr>
            <p:ph type="title"/>
          </p:nvPr>
        </p:nvSpPr>
        <p:spPr>
          <a:xfrm>
            <a:off x="356675" y="0"/>
            <a:ext cx="82854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latin typeface="Georgia"/>
                <a:ea typeface="Georgia"/>
                <a:cs typeface="Georgia"/>
                <a:sym typeface="Georgia"/>
              </a:rPr>
              <a:t>Median House Cost</a:t>
            </a:r>
            <a:endParaRPr sz="3000">
              <a:latin typeface="Georgia"/>
              <a:ea typeface="Georgia"/>
              <a:cs typeface="Georgia"/>
              <a:sym typeface="Georgia"/>
            </a:endParaRPr>
          </a:p>
        </p:txBody>
      </p:sp>
      <p:pic>
        <p:nvPicPr>
          <p:cNvPr id="100" name="Google Shape;100;p17"/>
          <p:cNvPicPr preferRelativeResize="0"/>
          <p:nvPr/>
        </p:nvPicPr>
        <p:blipFill rotWithShape="1">
          <a:blip r:embed="rId3">
            <a:alphaModFix/>
          </a:blip>
          <a:srcRect b="50435" l="-935" r="48944" t="-1686"/>
          <a:stretch/>
        </p:blipFill>
        <p:spPr>
          <a:xfrm>
            <a:off x="1345600" y="666575"/>
            <a:ext cx="6601351" cy="4326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04" name="Shape 104"/>
        <p:cNvGrpSpPr/>
        <p:nvPr/>
      </p:nvGrpSpPr>
      <p:grpSpPr>
        <a:xfrm>
          <a:off x="0" y="0"/>
          <a:ext cx="0" cy="0"/>
          <a:chOff x="0" y="0"/>
          <a:chExt cx="0" cy="0"/>
        </a:xfrm>
      </p:grpSpPr>
      <p:sp>
        <p:nvSpPr>
          <p:cNvPr id="105" name="Google Shape;105;p18"/>
          <p:cNvSpPr txBox="1"/>
          <p:nvPr>
            <p:ph type="title"/>
          </p:nvPr>
        </p:nvSpPr>
        <p:spPr>
          <a:xfrm>
            <a:off x="340675" y="0"/>
            <a:ext cx="8013000" cy="83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latin typeface="Georgia"/>
                <a:ea typeface="Georgia"/>
                <a:cs typeface="Georgia"/>
                <a:sym typeface="Georgia"/>
              </a:rPr>
              <a:t>Median Contract Rent</a:t>
            </a:r>
            <a:endParaRPr sz="3000">
              <a:latin typeface="Georgia"/>
              <a:ea typeface="Georgia"/>
              <a:cs typeface="Georgia"/>
              <a:sym typeface="Georgia"/>
            </a:endParaRPr>
          </a:p>
        </p:txBody>
      </p:sp>
      <p:pic>
        <p:nvPicPr>
          <p:cNvPr id="106" name="Google Shape;106;p18"/>
          <p:cNvPicPr preferRelativeResize="0"/>
          <p:nvPr/>
        </p:nvPicPr>
        <p:blipFill rotWithShape="1">
          <a:blip r:embed="rId3">
            <a:alphaModFix/>
          </a:blip>
          <a:srcRect b="50241" l="50629" r="0" t="0"/>
          <a:stretch/>
        </p:blipFill>
        <p:spPr>
          <a:xfrm>
            <a:off x="1158450" y="784675"/>
            <a:ext cx="6568374" cy="41367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10" name="Shape 110"/>
        <p:cNvGrpSpPr/>
        <p:nvPr/>
      </p:nvGrpSpPr>
      <p:grpSpPr>
        <a:xfrm>
          <a:off x="0" y="0"/>
          <a:ext cx="0" cy="0"/>
          <a:chOff x="0" y="0"/>
          <a:chExt cx="0" cy="0"/>
        </a:xfrm>
      </p:grpSpPr>
      <p:sp>
        <p:nvSpPr>
          <p:cNvPr id="111" name="Google Shape;111;p19"/>
          <p:cNvSpPr txBox="1"/>
          <p:nvPr>
            <p:ph type="title"/>
          </p:nvPr>
        </p:nvSpPr>
        <p:spPr>
          <a:xfrm>
            <a:off x="356675" y="0"/>
            <a:ext cx="82854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latin typeface="Georgia"/>
                <a:ea typeface="Georgia"/>
                <a:cs typeface="Georgia"/>
                <a:sym typeface="Georgia"/>
              </a:rPr>
              <a:t>Median Monthly Cost</a:t>
            </a:r>
            <a:endParaRPr sz="3000">
              <a:latin typeface="Georgia"/>
              <a:ea typeface="Georgia"/>
              <a:cs typeface="Georgia"/>
              <a:sym typeface="Georgia"/>
            </a:endParaRPr>
          </a:p>
        </p:txBody>
      </p:sp>
      <p:pic>
        <p:nvPicPr>
          <p:cNvPr id="112" name="Google Shape;112;p19"/>
          <p:cNvPicPr preferRelativeResize="0"/>
          <p:nvPr/>
        </p:nvPicPr>
        <p:blipFill rotWithShape="1">
          <a:blip r:embed="rId3">
            <a:alphaModFix/>
          </a:blip>
          <a:srcRect b="0" l="0" r="49130" t="49944"/>
          <a:stretch/>
        </p:blipFill>
        <p:spPr>
          <a:xfrm>
            <a:off x="1473025" y="722701"/>
            <a:ext cx="6404401" cy="4189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16" name="Shape 116"/>
        <p:cNvGrpSpPr/>
        <p:nvPr/>
      </p:nvGrpSpPr>
      <p:grpSpPr>
        <a:xfrm>
          <a:off x="0" y="0"/>
          <a:ext cx="0" cy="0"/>
          <a:chOff x="0" y="0"/>
          <a:chExt cx="0" cy="0"/>
        </a:xfrm>
      </p:grpSpPr>
      <p:sp>
        <p:nvSpPr>
          <p:cNvPr id="117" name="Google Shape;117;p20"/>
          <p:cNvSpPr txBox="1"/>
          <p:nvPr>
            <p:ph type="title"/>
          </p:nvPr>
        </p:nvSpPr>
        <p:spPr>
          <a:xfrm>
            <a:off x="150600" y="0"/>
            <a:ext cx="88620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latin typeface="Georgia"/>
                <a:ea typeface="Georgia"/>
                <a:cs typeface="Georgia"/>
                <a:sym typeface="Georgia"/>
              </a:rPr>
              <a:t>Percentage of </a:t>
            </a:r>
            <a:r>
              <a:rPr lang="en" sz="3000">
                <a:latin typeface="Georgia"/>
                <a:ea typeface="Georgia"/>
                <a:cs typeface="Georgia"/>
                <a:sym typeface="Georgia"/>
              </a:rPr>
              <a:t>Residential</a:t>
            </a:r>
            <a:r>
              <a:rPr lang="en" sz="3000">
                <a:latin typeface="Georgia"/>
                <a:ea typeface="Georgia"/>
                <a:cs typeface="Georgia"/>
                <a:sym typeface="Georgia"/>
              </a:rPr>
              <a:t> Status of Central Texas</a:t>
            </a:r>
            <a:endParaRPr sz="3000">
              <a:latin typeface="Georgia"/>
              <a:ea typeface="Georgia"/>
              <a:cs typeface="Georgia"/>
              <a:sym typeface="Georgia"/>
            </a:endParaRPr>
          </a:p>
        </p:txBody>
      </p:sp>
      <p:pic>
        <p:nvPicPr>
          <p:cNvPr id="118" name="Google Shape;118;p20"/>
          <p:cNvPicPr preferRelativeResize="0"/>
          <p:nvPr/>
        </p:nvPicPr>
        <p:blipFill>
          <a:blip r:embed="rId3">
            <a:alphaModFix/>
          </a:blip>
          <a:stretch>
            <a:fillRect/>
          </a:stretch>
        </p:blipFill>
        <p:spPr>
          <a:xfrm>
            <a:off x="1549275" y="722700"/>
            <a:ext cx="5242675" cy="4116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F5700"/>
        </a:solidFill>
      </p:bgPr>
    </p:bg>
    <p:spTree>
      <p:nvGrpSpPr>
        <p:cNvPr id="122" name="Shape 122"/>
        <p:cNvGrpSpPr/>
        <p:nvPr/>
      </p:nvGrpSpPr>
      <p:grpSpPr>
        <a:xfrm>
          <a:off x="0" y="0"/>
          <a:ext cx="0" cy="0"/>
          <a:chOff x="0" y="0"/>
          <a:chExt cx="0" cy="0"/>
        </a:xfrm>
      </p:grpSpPr>
      <p:sp>
        <p:nvSpPr>
          <p:cNvPr id="123" name="Google Shape;123;p21"/>
          <p:cNvSpPr txBox="1"/>
          <p:nvPr>
            <p:ph type="title"/>
          </p:nvPr>
        </p:nvSpPr>
        <p:spPr>
          <a:xfrm>
            <a:off x="280350" y="102725"/>
            <a:ext cx="8583300" cy="72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Georgia"/>
                <a:ea typeface="Georgia"/>
                <a:cs typeface="Georgia"/>
                <a:sym typeface="Georgia"/>
                <a:hlinkClick r:id="rId3"/>
              </a:rPr>
              <a:t>Median Cost of Home</a:t>
            </a:r>
            <a:r>
              <a:rPr lang="en" sz="3000">
                <a:latin typeface="Georgia"/>
                <a:ea typeface="Georgia"/>
                <a:cs typeface="Georgia"/>
                <a:sym typeface="Georgia"/>
              </a:rPr>
              <a:t> 2018-2022</a:t>
            </a:r>
            <a:endParaRPr sz="3000">
              <a:latin typeface="Georgia"/>
              <a:ea typeface="Georgia"/>
              <a:cs typeface="Georgia"/>
              <a:sym typeface="Georgia"/>
            </a:endParaRPr>
          </a:p>
        </p:txBody>
      </p:sp>
      <p:pic>
        <p:nvPicPr>
          <p:cNvPr id="124" name="Google Shape;124;p21"/>
          <p:cNvPicPr preferRelativeResize="0"/>
          <p:nvPr/>
        </p:nvPicPr>
        <p:blipFill rotWithShape="1">
          <a:blip r:embed="rId4">
            <a:alphaModFix/>
          </a:blip>
          <a:srcRect b="0" l="862" r="0" t="0"/>
          <a:stretch/>
        </p:blipFill>
        <p:spPr>
          <a:xfrm>
            <a:off x="854925" y="944063"/>
            <a:ext cx="7434127" cy="32553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